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74" r:id="rId3"/>
    <p:sldId id="461" r:id="rId4"/>
    <p:sldId id="462" r:id="rId5"/>
    <p:sldId id="463" r:id="rId6"/>
    <p:sldId id="450" r:id="rId7"/>
    <p:sldId id="451" r:id="rId8"/>
    <p:sldId id="473" r:id="rId9"/>
    <p:sldId id="452" r:id="rId10"/>
    <p:sldId id="453" r:id="rId11"/>
    <p:sldId id="454" r:id="rId12"/>
    <p:sldId id="455" r:id="rId13"/>
    <p:sldId id="456" r:id="rId14"/>
    <p:sldId id="468" r:id="rId15"/>
    <p:sldId id="469" r:id="rId16"/>
    <p:sldId id="470" r:id="rId17"/>
    <p:sldId id="472" r:id="rId18"/>
    <p:sldId id="331"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965AE-7150-4710-A98D-09667B8DB37F}" type="datetimeFigureOut">
              <a:rPr lang="es-CL" smtClean="0"/>
              <a:t>24-06-2016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317FC-32D3-4D7D-A56A-86A2FA7A886E}" type="slidenum">
              <a:rPr lang="es-CL" smtClean="0"/>
              <a:t>‹Nº›</a:t>
            </a:fld>
            <a:endParaRPr lang="es-CL"/>
          </a:p>
        </p:txBody>
      </p:sp>
    </p:spTree>
    <p:extLst>
      <p:ext uri="{BB962C8B-B14F-4D97-AF65-F5344CB8AC3E}">
        <p14:creationId xmlns:p14="http://schemas.microsoft.com/office/powerpoint/2010/main" val="77395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6662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24621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354124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22723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129334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364048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211986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27626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319283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313686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3A874-7483-4D2C-8A98-D6BE1586B4F7}" type="datetimeFigureOut">
              <a:rPr lang="es-CL" smtClean="0"/>
              <a:t>24-06-2016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B85EE7E-B888-4FBD-B7D1-AAA8113E5AD4}" type="slidenum">
              <a:rPr lang="es-CL" smtClean="0"/>
              <a:t>‹Nº›</a:t>
            </a:fld>
            <a:endParaRPr lang="es-CL"/>
          </a:p>
        </p:txBody>
      </p:sp>
    </p:spTree>
    <p:extLst>
      <p:ext uri="{BB962C8B-B14F-4D97-AF65-F5344CB8AC3E}">
        <p14:creationId xmlns:p14="http://schemas.microsoft.com/office/powerpoint/2010/main" val="14682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3A874-7483-4D2C-8A98-D6BE1586B4F7}" type="datetimeFigureOut">
              <a:rPr lang="es-CL" smtClean="0"/>
              <a:t>24-06-2016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5EE7E-B888-4FBD-B7D1-AAA8113E5AD4}" type="slidenum">
              <a:rPr lang="es-CL" smtClean="0"/>
              <a:t>‹Nº›</a:t>
            </a:fld>
            <a:endParaRPr lang="es-CL"/>
          </a:p>
        </p:txBody>
      </p:sp>
    </p:spTree>
    <p:extLst>
      <p:ext uri="{BB962C8B-B14F-4D97-AF65-F5344CB8AC3E}">
        <p14:creationId xmlns:p14="http://schemas.microsoft.com/office/powerpoint/2010/main" val="12218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5" name="4 Imagen"/>
          <p:cNvPicPr/>
          <p:nvPr/>
        </p:nvPicPr>
        <p:blipFill>
          <a:blip r:embed="rId2"/>
          <a:stretch>
            <a:fillRect/>
          </a:stretch>
        </p:blipFill>
        <p:spPr>
          <a:xfrm>
            <a:off x="2411760" y="980728"/>
            <a:ext cx="5112568" cy="4896544"/>
          </a:xfrm>
          <a:prstGeom prst="rect">
            <a:avLst/>
          </a:prstGeom>
        </p:spPr>
      </p:pic>
      <p:pic>
        <p:nvPicPr>
          <p:cNvPr id="4" name="Imagen 8" descr="logo PDZE2"/>
          <p:cNvPicPr/>
          <p:nvPr/>
        </p:nvPicPr>
        <p:blipFill>
          <a:blip r:embed="rId3">
            <a:extLst>
              <a:ext uri="{28A0092B-C50C-407E-A947-70E740481C1C}">
                <a14:useLocalDpi xmlns:a14="http://schemas.microsoft.com/office/drawing/2010/main" val="0"/>
              </a:ext>
            </a:extLst>
          </a:blip>
          <a:srcRect/>
          <a:stretch>
            <a:fillRect/>
          </a:stretch>
        </p:blipFill>
        <p:spPr bwMode="auto">
          <a:xfrm>
            <a:off x="4360773" y="620688"/>
            <a:ext cx="4186058" cy="1084179"/>
          </a:xfrm>
          <a:prstGeom prst="rect">
            <a:avLst/>
          </a:prstGeom>
          <a:noFill/>
        </p:spPr>
      </p:pic>
      <p:sp>
        <p:nvSpPr>
          <p:cNvPr id="6" name="1 Título"/>
          <p:cNvSpPr txBox="1">
            <a:spLocks/>
          </p:cNvSpPr>
          <p:nvPr/>
        </p:nvSpPr>
        <p:spPr>
          <a:xfrm>
            <a:off x="466794" y="2708920"/>
            <a:ext cx="8425686" cy="1714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6000" b="1" dirty="0" smtClean="0">
                <a:solidFill>
                  <a:srgbClr val="C00000"/>
                </a:solidFill>
              </a:rPr>
              <a:t>Estatuto para el Desarrollo de Magallanes y Antártica Chilena</a:t>
            </a:r>
          </a:p>
          <a:p>
            <a:r>
              <a:rPr lang="es-CL" sz="2800" b="1" dirty="0" smtClean="0">
                <a:solidFill>
                  <a:srgbClr val="C00000"/>
                </a:solidFill>
              </a:rPr>
              <a:t>Reunión con Trabajadores </a:t>
            </a:r>
          </a:p>
          <a:p>
            <a:r>
              <a:rPr lang="es-CL" sz="2400" b="1" dirty="0" smtClean="0">
                <a:solidFill>
                  <a:srgbClr val="C00000"/>
                </a:solidFill>
              </a:rPr>
              <a:t>Punta Arenas, 23.06.2016</a:t>
            </a:r>
            <a:r>
              <a:rPr lang="es-CL" sz="1800" b="1" dirty="0" smtClean="0">
                <a:solidFill>
                  <a:srgbClr val="C00000"/>
                </a:solidFill>
              </a:rPr>
              <a:t>.</a:t>
            </a:r>
            <a:endParaRPr lang="es-CL" sz="1800" b="1" dirty="0">
              <a:solidFill>
                <a:srgbClr val="C00000"/>
              </a:solidFill>
            </a:endParaRPr>
          </a:p>
        </p:txBody>
      </p:sp>
    </p:spTree>
    <p:extLst>
      <p:ext uri="{BB962C8B-B14F-4D97-AF65-F5344CB8AC3E}">
        <p14:creationId xmlns:p14="http://schemas.microsoft.com/office/powerpoint/2010/main" val="41693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II.	Turismo</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514350" indent="-514350" algn="just">
              <a:buFont typeface="+mj-lt"/>
              <a:buAutoNum type="alphaLcParenR"/>
            </a:pPr>
            <a:r>
              <a:rPr lang="es-CL" sz="2800" dirty="0" smtClean="0"/>
              <a:t>Fondo de Conservación y Desarrollo Sustentable administrado por el GORE </a:t>
            </a:r>
            <a:r>
              <a:rPr lang="es-CL" sz="2800" dirty="0"/>
              <a:t>destinado a proteger y preservar las bellezas naturales de la Región.</a:t>
            </a:r>
            <a:endParaRPr lang="es-CL" sz="2800" dirty="0" smtClean="0"/>
          </a:p>
          <a:p>
            <a:pPr marL="514350" indent="-514350" algn="just">
              <a:buFont typeface="+mj-lt"/>
              <a:buAutoNum type="alphaLcParenR"/>
            </a:pPr>
            <a:endParaRPr lang="es-CL" sz="2800" dirty="0" smtClean="0"/>
          </a:p>
          <a:p>
            <a:pPr marL="514350" indent="-514350" algn="just">
              <a:buFont typeface="+mj-lt"/>
              <a:buAutoNum type="alphaLcParenR"/>
            </a:pPr>
            <a:r>
              <a:rPr lang="es-CL" sz="2800" dirty="0" smtClean="0"/>
              <a:t>Exención de IVA en Última Esperanza a ventas de bienes o servicios de cualquier naturaleza pagados con tarjeta de emisión internacional.</a:t>
            </a:r>
          </a:p>
          <a:p>
            <a:pPr marL="514350" indent="-514350" algn="just">
              <a:buFont typeface="+mj-lt"/>
              <a:buAutoNum type="alphaLcParenR"/>
            </a:pPr>
            <a:endParaRPr lang="es-CL" sz="2600" dirty="0"/>
          </a:p>
          <a:p>
            <a:pPr marL="514350" indent="-514350" algn="just">
              <a:buFont typeface="+mj-lt"/>
              <a:buAutoNum type="alphaLcParenR"/>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2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III.	Apoyo Pyme</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0" indent="0" algn="just">
              <a:buNone/>
            </a:pPr>
            <a:r>
              <a:rPr lang="es-CL" sz="2600" dirty="0" smtClean="0"/>
              <a:t>Fondo de UF 250.000 para Pymes</a:t>
            </a:r>
          </a:p>
          <a:p>
            <a:pPr marL="1314450" lvl="2" indent="-514350" algn="just">
              <a:buFont typeface="+mj-lt"/>
              <a:buAutoNum type="arabicPeriod"/>
            </a:pPr>
            <a:r>
              <a:rPr lang="es-CL" dirty="0" smtClean="0"/>
              <a:t>Capital de Trabajo ( 20% con tope de UF 400)</a:t>
            </a:r>
          </a:p>
          <a:p>
            <a:pPr marL="1314450" lvl="2" indent="-514350" algn="just">
              <a:buFont typeface="+mj-lt"/>
              <a:buAutoNum type="arabicPeriod"/>
            </a:pPr>
            <a:r>
              <a:rPr lang="es-CL" dirty="0" smtClean="0"/>
              <a:t>Compra de Activo Fijo (30% con tope de UF 8.000)</a:t>
            </a:r>
          </a:p>
          <a:p>
            <a:pPr marL="1314450" lvl="2" indent="-514350" algn="just">
              <a:buFont typeface="+mj-lt"/>
              <a:buAutoNum type="arabicPeriod"/>
            </a:pPr>
            <a:r>
              <a:rPr lang="es-CL" dirty="0" smtClean="0"/>
              <a:t>Proyectos ERNC y Producción Limpia (50% o 20%)</a:t>
            </a:r>
          </a:p>
          <a:p>
            <a:pPr marL="1314450" lvl="2" indent="-514350" algn="just">
              <a:buFont typeface="+mj-lt"/>
              <a:buAutoNum type="arabicPeriod"/>
            </a:pPr>
            <a:r>
              <a:rPr lang="es-CL" dirty="0" smtClean="0"/>
              <a:t>Capital de Riesgo (70% con tope 20.000 UF)</a:t>
            </a:r>
          </a:p>
          <a:p>
            <a:pPr marL="800100" lvl="2" indent="0" algn="just">
              <a:buNone/>
            </a:pPr>
            <a:endParaRPr lang="es-CL" dirty="0" smtClean="0"/>
          </a:p>
          <a:p>
            <a:pPr marL="914400" lvl="1" indent="-514350" algn="just"/>
            <a:r>
              <a:rPr lang="es-CL" sz="2200" dirty="0" smtClean="0">
                <a:solidFill>
                  <a:prstClr val="black"/>
                </a:solidFill>
              </a:rPr>
              <a:t>Priorización de recursos a </a:t>
            </a:r>
            <a:r>
              <a:rPr lang="es-CL" sz="2200" dirty="0">
                <a:solidFill>
                  <a:prstClr val="black"/>
                </a:solidFill>
              </a:rPr>
              <a:t>Provincia Antártica</a:t>
            </a:r>
            <a:r>
              <a:rPr lang="es-CL" sz="2200" dirty="0" smtClean="0">
                <a:solidFill>
                  <a:prstClr val="black"/>
                </a:solidFill>
              </a:rPr>
              <a:t>.</a:t>
            </a:r>
          </a:p>
          <a:p>
            <a:pPr marL="914400" lvl="1" indent="-514350" algn="just"/>
            <a:r>
              <a:rPr lang="es-CL" sz="2200" dirty="0" smtClean="0">
                <a:solidFill>
                  <a:prstClr val="black"/>
                </a:solidFill>
              </a:rPr>
              <a:t>Podrán postular empresas de mayor tamaño a la tercera línea </a:t>
            </a:r>
          </a:p>
          <a:p>
            <a:pPr marL="800100" lvl="2" indent="0" algn="just">
              <a:buNone/>
            </a:pPr>
            <a:endParaRPr lang="es-CL" dirty="0" smtClean="0"/>
          </a:p>
          <a:p>
            <a:pPr marL="0" indent="0" algn="just">
              <a:buNone/>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67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IV.	Actualizar Z.F.</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514350" indent="-514350" algn="just">
              <a:buFont typeface="+mj-lt"/>
              <a:buAutoNum type="alphaLcParenR"/>
            </a:pPr>
            <a:r>
              <a:rPr lang="es-CL" sz="2600" dirty="0" smtClean="0"/>
              <a:t>Se incorporan Servicios Financieros</a:t>
            </a:r>
          </a:p>
          <a:p>
            <a:pPr marL="1314450" lvl="2" indent="-514350" algn="just">
              <a:buFont typeface="+mj-lt"/>
              <a:buAutoNum type="arabicPeriod"/>
            </a:pPr>
            <a:r>
              <a:rPr lang="es-CL" dirty="0" smtClean="0"/>
              <a:t>Leasing</a:t>
            </a:r>
          </a:p>
          <a:p>
            <a:pPr marL="1314450" lvl="2" indent="-514350" algn="just">
              <a:buFont typeface="+mj-lt"/>
              <a:buAutoNum type="arabicPeriod"/>
            </a:pPr>
            <a:r>
              <a:rPr lang="es-CL" dirty="0" err="1" smtClean="0"/>
              <a:t>Factoring</a:t>
            </a:r>
            <a:r>
              <a:rPr lang="es-CL" dirty="0" smtClean="0"/>
              <a:t>.</a:t>
            </a:r>
          </a:p>
          <a:p>
            <a:pPr marL="1314450" lvl="2" indent="-514350" algn="just">
              <a:buFont typeface="+mj-lt"/>
              <a:buAutoNum type="arabicPeriod"/>
            </a:pPr>
            <a:r>
              <a:rPr lang="es-CL" dirty="0" smtClean="0"/>
              <a:t>Colocaciones.</a:t>
            </a:r>
          </a:p>
          <a:p>
            <a:pPr marL="1314450" lvl="2" indent="-514350" algn="just">
              <a:buFont typeface="+mj-lt"/>
              <a:buAutoNum type="arabicPeriod"/>
            </a:pPr>
            <a:r>
              <a:rPr lang="es-CL" dirty="0" smtClean="0"/>
              <a:t>Captaciones.</a:t>
            </a:r>
          </a:p>
          <a:p>
            <a:pPr marL="1257300" lvl="2" indent="-457200" algn="just">
              <a:buFont typeface="+mj-lt"/>
              <a:buAutoNum type="arabicPeriod"/>
            </a:pPr>
            <a:endParaRPr lang="es-CL" dirty="0" smtClean="0"/>
          </a:p>
          <a:p>
            <a:pPr marL="514350" indent="-514350" algn="just">
              <a:buFont typeface="+mj-lt"/>
              <a:buAutoNum type="alphaLcParenR"/>
            </a:pPr>
            <a:r>
              <a:rPr lang="es-CL" sz="2600" dirty="0" smtClean="0"/>
              <a:t>Se agregan servicios complementarios.</a:t>
            </a:r>
          </a:p>
          <a:p>
            <a:pPr marL="514350" indent="-514350" algn="just">
              <a:buFont typeface="+mj-lt"/>
              <a:buAutoNum type="alphaLcParenR"/>
            </a:pPr>
            <a:endParaRPr lang="es-CL" sz="2600" dirty="0" smtClean="0"/>
          </a:p>
          <a:p>
            <a:pPr marL="514350" indent="-514350" algn="just">
              <a:buFont typeface="+mj-lt"/>
              <a:buAutoNum type="alphaLcParenR"/>
            </a:pPr>
            <a:r>
              <a:rPr lang="es-CL" sz="2600" dirty="0" smtClean="0"/>
              <a:t>Se elimina restricción a vehículos y bienes muebles luego de 5 años.</a:t>
            </a:r>
          </a:p>
          <a:p>
            <a:pPr marL="0" indent="0" algn="just">
              <a:buNone/>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63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V.	Beneficios a personas</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514350" indent="-514350" algn="just">
              <a:buFont typeface="+mj-lt"/>
              <a:buAutoNum type="alphaLcParenR"/>
            </a:pPr>
            <a:r>
              <a:rPr lang="es-CL" sz="2600" dirty="0" smtClean="0"/>
              <a:t>Rebaja impuesto 2° categoría</a:t>
            </a:r>
          </a:p>
          <a:p>
            <a:pPr marL="1314450" lvl="2" indent="-514350" algn="just">
              <a:buFont typeface="+mj-lt"/>
              <a:buAutoNum type="arabicPeriod"/>
            </a:pPr>
            <a:r>
              <a:rPr lang="es-CL" dirty="0" smtClean="0"/>
              <a:t>30% Magallanes.</a:t>
            </a:r>
          </a:p>
          <a:p>
            <a:pPr marL="1314450" lvl="2" indent="-514350" algn="just">
              <a:buFont typeface="+mj-lt"/>
              <a:buAutoNum type="arabicPeriod"/>
            </a:pPr>
            <a:r>
              <a:rPr lang="es-CL" dirty="0" smtClean="0"/>
              <a:t>50% Última Esperanza.</a:t>
            </a:r>
          </a:p>
          <a:p>
            <a:pPr marL="1314450" lvl="2" indent="-514350" algn="just">
              <a:buFont typeface="+mj-lt"/>
              <a:buAutoNum type="arabicPeriod"/>
            </a:pPr>
            <a:r>
              <a:rPr lang="es-CL" dirty="0" smtClean="0"/>
              <a:t>80% Tierra del Fuego.</a:t>
            </a:r>
          </a:p>
          <a:p>
            <a:pPr marL="1314450" lvl="2" indent="-514350" algn="just">
              <a:buFont typeface="+mj-lt"/>
              <a:buAutoNum type="arabicPeriod"/>
            </a:pPr>
            <a:r>
              <a:rPr lang="es-CL" dirty="0" smtClean="0"/>
              <a:t>100% Provincia Antártica.</a:t>
            </a:r>
          </a:p>
          <a:p>
            <a:pPr marL="1257300" lvl="2" indent="-457200" algn="just">
              <a:buFont typeface="+mj-lt"/>
              <a:buAutoNum type="arabicPeriod"/>
            </a:pPr>
            <a:endParaRPr lang="es-CL" dirty="0" smtClean="0"/>
          </a:p>
          <a:p>
            <a:pPr marL="514350" indent="-514350" algn="just">
              <a:buFont typeface="+mj-lt"/>
              <a:buAutoNum type="alphaLcParenR"/>
            </a:pPr>
            <a:r>
              <a:rPr lang="es-CL" sz="2600" dirty="0" smtClean="0"/>
              <a:t>Fondo de Capital Humano de UF 16.000.</a:t>
            </a:r>
          </a:p>
          <a:p>
            <a:pPr marL="514350" indent="-514350" algn="just">
              <a:buFont typeface="+mj-lt"/>
              <a:buAutoNum type="alphaLcParenR"/>
            </a:pPr>
            <a:endParaRPr lang="es-CL" sz="2600" dirty="0" smtClean="0"/>
          </a:p>
          <a:p>
            <a:pPr marL="514350" indent="-514350" algn="just">
              <a:buFont typeface="+mj-lt"/>
              <a:buAutoNum type="alphaLcParenR"/>
            </a:pPr>
            <a:r>
              <a:rPr lang="es-CL" sz="2600" dirty="0" smtClean="0"/>
              <a:t>Exención Contribuciones a Personas Naturales de las Provincias de Ultima Esperanza, Antártica y Tierra del Fuego por inmuebles con tasación fiscal inferior a UF 4.000.</a:t>
            </a:r>
          </a:p>
          <a:p>
            <a:pPr marL="514350" indent="-514350" algn="just">
              <a:buFont typeface="+mj-lt"/>
              <a:buAutoNum type="alphaLcParenR"/>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85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4" y="0"/>
            <a:ext cx="6131024" cy="868197"/>
          </a:xfrm>
        </p:spPr>
        <p:txBody>
          <a:bodyPr>
            <a:normAutofit/>
          </a:bodyPr>
          <a:lstStyle/>
          <a:p>
            <a:r>
              <a:rPr lang="es-CL" b="1" dirty="0">
                <a:solidFill>
                  <a:srgbClr val="C00000"/>
                </a:solidFill>
              </a:rPr>
              <a:t>Carta </a:t>
            </a:r>
            <a:r>
              <a:rPr lang="es-CL" b="1" dirty="0" smtClean="0">
                <a:solidFill>
                  <a:srgbClr val="C00000"/>
                </a:solidFill>
              </a:rPr>
              <a:t>Gantt 3° Etapa</a:t>
            </a:r>
            <a:endParaRPr lang="es-CL"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1014026"/>
            <a:ext cx="9021830" cy="536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85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6131024" cy="1143000"/>
          </a:xfrm>
        </p:spPr>
        <p:txBody>
          <a:bodyPr>
            <a:normAutofit/>
          </a:bodyPr>
          <a:lstStyle/>
          <a:p>
            <a:r>
              <a:rPr lang="es-CL" b="1" dirty="0" smtClean="0">
                <a:solidFill>
                  <a:srgbClr val="C00000"/>
                </a:solidFill>
              </a:rPr>
              <a:t>Trabajo 3° Etapa</a:t>
            </a:r>
            <a:endParaRPr lang="es-CL" b="1" dirty="0">
              <a:solidFill>
                <a:srgbClr val="C00000"/>
              </a:solidFill>
            </a:endParaRPr>
          </a:p>
        </p:txBody>
      </p:sp>
      <p:sp>
        <p:nvSpPr>
          <p:cNvPr id="3" name="2 Marcador de contenido"/>
          <p:cNvSpPr>
            <a:spLocks noGrp="1"/>
          </p:cNvSpPr>
          <p:nvPr>
            <p:ph idx="1"/>
          </p:nvPr>
        </p:nvSpPr>
        <p:spPr>
          <a:xfrm>
            <a:off x="179512" y="980728"/>
            <a:ext cx="8784976" cy="5688632"/>
          </a:xfrm>
        </p:spPr>
        <p:txBody>
          <a:bodyPr>
            <a:normAutofit/>
          </a:bodyPr>
          <a:lstStyle/>
          <a:p>
            <a:pPr marL="571500" indent="-571500" algn="just">
              <a:buFont typeface="+mj-lt"/>
              <a:buAutoNum type="romanUcPeriod"/>
            </a:pPr>
            <a:endParaRPr lang="es-CL" sz="3000" dirty="0"/>
          </a:p>
          <a:p>
            <a:pPr marL="571500" indent="-571500" algn="just">
              <a:buFont typeface="+mj-lt"/>
              <a:buAutoNum type="romanUcPeriod"/>
            </a:pPr>
            <a:endParaRPr lang="es-CL" sz="2800" dirty="0"/>
          </a:p>
          <a:p>
            <a:pPr algn="just"/>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admision\Desktop\Plan Desarrollo Zonas Extremas\Tercera Etapa\Fotos III Etapa de Estamento para el Desarrollo de Región\IMG_0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039043"/>
            <a:ext cx="3816425" cy="28623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sion\Desktop\Plan Desarrollo Zonas Extremas\Tercera Etapa\Fotos III Etapa de Estamento para el Desarrollo de Región\IMG_02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272" y="1044593"/>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sion\Desktop\Plan Desarrollo Zonas Extremas\Tercera Etapa\Reunión Empresas Públicas 2104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134604"/>
            <a:ext cx="3923928" cy="26159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sion\Desktop\Plan Desarrollo Zonas Extremas\Tercera Etapa\IMG_01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4134604"/>
            <a:ext cx="3672408" cy="26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8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4" y="0"/>
            <a:ext cx="6131024" cy="868197"/>
          </a:xfrm>
        </p:spPr>
        <p:txBody>
          <a:bodyPr>
            <a:normAutofit/>
          </a:bodyPr>
          <a:lstStyle/>
          <a:p>
            <a:r>
              <a:rPr lang="es-CL" b="1" dirty="0" smtClean="0">
                <a:solidFill>
                  <a:srgbClr val="C00000"/>
                </a:solidFill>
              </a:rPr>
              <a:t>Borrador del Estatuto</a:t>
            </a:r>
            <a:endParaRPr lang="es-CL"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57185" y="868363"/>
            <a:ext cx="3875255"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868198"/>
            <a:ext cx="4392488" cy="572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7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Servicios Públicos </a:t>
            </a:r>
            <a:endParaRPr lang="es-CL" b="1" dirty="0">
              <a:solidFill>
                <a:srgbClr val="C00000"/>
              </a:solidFill>
            </a:endParaRPr>
          </a:p>
        </p:txBody>
      </p:sp>
      <p:sp>
        <p:nvSpPr>
          <p:cNvPr id="3" name="2 Marcador de contenido"/>
          <p:cNvSpPr>
            <a:spLocks noGrp="1"/>
          </p:cNvSpPr>
          <p:nvPr>
            <p:ph idx="1"/>
          </p:nvPr>
        </p:nvSpPr>
        <p:spPr>
          <a:xfrm>
            <a:off x="323528" y="1052736"/>
            <a:ext cx="8568952" cy="5688632"/>
          </a:xfrm>
        </p:spPr>
        <p:txBody>
          <a:bodyPr>
            <a:normAutofit fontScale="55000" lnSpcReduction="20000"/>
          </a:bodyPr>
          <a:lstStyle/>
          <a:p>
            <a:pPr marL="514350" indent="-514350" algn="just">
              <a:buFont typeface="+mj-lt"/>
              <a:buAutoNum type="arabicPeriod"/>
            </a:pPr>
            <a:r>
              <a:rPr lang="es-CL" sz="3800" dirty="0" smtClean="0"/>
              <a:t>Seremi Economía.</a:t>
            </a:r>
          </a:p>
          <a:p>
            <a:pPr marL="514350" indent="-514350" algn="just">
              <a:buFont typeface="+mj-lt"/>
              <a:buAutoNum type="arabicPeriod"/>
            </a:pPr>
            <a:r>
              <a:rPr lang="es-CL" sz="3800" dirty="0" smtClean="0"/>
              <a:t>CORFO.</a:t>
            </a:r>
          </a:p>
          <a:p>
            <a:pPr marL="514350" indent="-514350" algn="just">
              <a:buFont typeface="+mj-lt"/>
              <a:buAutoNum type="arabicPeriod"/>
            </a:pPr>
            <a:r>
              <a:rPr lang="es-CL" sz="3800" dirty="0" smtClean="0"/>
              <a:t>SERCOTEC.</a:t>
            </a:r>
          </a:p>
          <a:p>
            <a:pPr marL="514350" indent="-514350" algn="just">
              <a:buFont typeface="+mj-lt"/>
              <a:buAutoNum type="arabicPeriod"/>
            </a:pPr>
            <a:r>
              <a:rPr lang="es-CL" sz="3800" dirty="0" smtClean="0"/>
              <a:t>Producción Limpia.</a:t>
            </a:r>
          </a:p>
          <a:p>
            <a:pPr marL="514350" indent="-514350" algn="just">
              <a:buFont typeface="+mj-lt"/>
              <a:buAutoNum type="arabicPeriod"/>
            </a:pPr>
            <a:r>
              <a:rPr lang="es-CL" sz="3800" dirty="0" smtClean="0"/>
              <a:t>Sernatur.</a:t>
            </a:r>
          </a:p>
          <a:p>
            <a:pPr marL="514350" indent="-514350" algn="just">
              <a:buFont typeface="+mj-lt"/>
              <a:buAutoNum type="arabicPeriod"/>
            </a:pPr>
            <a:r>
              <a:rPr lang="es-CL" sz="3800" dirty="0" smtClean="0"/>
              <a:t>CONAF.</a:t>
            </a:r>
          </a:p>
          <a:p>
            <a:pPr marL="514350" indent="-514350" algn="just">
              <a:buFont typeface="+mj-lt"/>
              <a:buAutoNum type="arabicPeriod"/>
            </a:pPr>
            <a:r>
              <a:rPr lang="es-CL" sz="3800" dirty="0" smtClean="0"/>
              <a:t>SAG.</a:t>
            </a:r>
          </a:p>
          <a:p>
            <a:pPr marL="514350" indent="-514350" algn="just">
              <a:buFont typeface="+mj-lt"/>
              <a:buAutoNum type="arabicPeriod"/>
            </a:pPr>
            <a:r>
              <a:rPr lang="es-CL" sz="3800" dirty="0" smtClean="0"/>
              <a:t>Medio Ambiente.</a:t>
            </a:r>
          </a:p>
          <a:p>
            <a:pPr marL="514350" indent="-514350" algn="just">
              <a:buFont typeface="+mj-lt"/>
              <a:buAutoNum type="arabicPeriod"/>
            </a:pPr>
            <a:r>
              <a:rPr lang="es-CL" sz="3800" dirty="0" smtClean="0"/>
              <a:t>Servicio Evaluación Ambiental</a:t>
            </a:r>
          </a:p>
          <a:p>
            <a:pPr marL="514350" indent="-514350" algn="just">
              <a:buFont typeface="+mj-lt"/>
              <a:buAutoNum type="arabicPeriod"/>
            </a:pPr>
            <a:r>
              <a:rPr lang="es-CL" sz="3800" dirty="0" smtClean="0"/>
              <a:t>Superintendencia Medio Ambiente.</a:t>
            </a:r>
          </a:p>
          <a:p>
            <a:pPr marL="514350" indent="-514350" algn="just">
              <a:buFont typeface="+mj-lt"/>
              <a:buAutoNum type="arabicPeriod"/>
            </a:pPr>
            <a:r>
              <a:rPr lang="es-CL" sz="3800" dirty="0" smtClean="0"/>
              <a:t>SENCE</a:t>
            </a:r>
          </a:p>
          <a:p>
            <a:pPr marL="514350" indent="-514350" algn="just">
              <a:buFont typeface="+mj-lt"/>
              <a:buAutoNum type="arabicPeriod"/>
            </a:pPr>
            <a:r>
              <a:rPr lang="es-CL" sz="3800" dirty="0" smtClean="0"/>
              <a:t>Dirección del Trabajo.</a:t>
            </a:r>
          </a:p>
          <a:p>
            <a:pPr marL="514350" indent="-514350" algn="just">
              <a:buFont typeface="+mj-lt"/>
              <a:buAutoNum type="arabicPeriod"/>
            </a:pPr>
            <a:r>
              <a:rPr lang="es-CL" sz="3800" dirty="0" smtClean="0"/>
              <a:t>Empresas Públicas</a:t>
            </a:r>
          </a:p>
          <a:p>
            <a:pPr marL="514350" indent="-514350" algn="just">
              <a:buFont typeface="+mj-lt"/>
              <a:buAutoNum type="arabicPeriod"/>
            </a:pPr>
            <a:r>
              <a:rPr lang="es-CL" sz="3800" dirty="0" smtClean="0"/>
              <a:t>INACH.</a:t>
            </a:r>
          </a:p>
          <a:p>
            <a:pPr marL="514350" indent="-514350" algn="just">
              <a:buFont typeface="+mj-lt"/>
              <a:buAutoNum type="arabicPeriod"/>
            </a:pPr>
            <a:r>
              <a:rPr lang="es-CL" sz="3800" dirty="0" smtClean="0"/>
              <a:t>Seremi Energía</a:t>
            </a:r>
          </a:p>
          <a:p>
            <a:pPr marL="514350" indent="-514350" algn="just">
              <a:buFont typeface="+mj-lt"/>
              <a:buAutoNum type="arabicPeriod"/>
            </a:pPr>
            <a:r>
              <a:rPr lang="es-CL" sz="3800" dirty="0" smtClean="0"/>
              <a:t>SEC.</a:t>
            </a:r>
          </a:p>
          <a:p>
            <a:pPr marL="514350" indent="-514350" algn="just">
              <a:buFont typeface="+mj-lt"/>
              <a:buAutoNum type="arabicPeriod"/>
            </a:pPr>
            <a:endParaRPr lang="es-CL" sz="3800" dirty="0" smtClean="0"/>
          </a:p>
          <a:p>
            <a:pPr marL="514350" indent="-514350" algn="just">
              <a:buFont typeface="+mj-lt"/>
              <a:buAutoNum type="arabicPeriod"/>
            </a:pPr>
            <a:endParaRPr lang="es-CL" sz="3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532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Marker trans="10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12776"/>
            <a:ext cx="44624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412776"/>
            <a:ext cx="155416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25" y="3783320"/>
            <a:ext cx="39687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0550" y="4869160"/>
            <a:ext cx="288290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4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131024" cy="1143000"/>
          </a:xfrm>
        </p:spPr>
        <p:txBody>
          <a:bodyPr>
            <a:normAutofit fontScale="90000"/>
          </a:bodyPr>
          <a:lstStyle/>
          <a:p>
            <a:r>
              <a:rPr lang="es-CL" b="1" dirty="0" smtClean="0">
                <a:solidFill>
                  <a:srgbClr val="C00000"/>
                </a:solidFill>
              </a:rPr>
              <a:t>Extracto del Discurso de S.E.</a:t>
            </a:r>
            <a:endParaRPr lang="es-CL" b="1" dirty="0">
              <a:solidFill>
                <a:srgbClr val="C00000"/>
              </a:solidFill>
            </a:endParaRPr>
          </a:p>
        </p:txBody>
      </p:sp>
      <p:sp>
        <p:nvSpPr>
          <p:cNvPr id="3" name="2 Marcador de contenido"/>
          <p:cNvSpPr>
            <a:spLocks noGrp="1"/>
          </p:cNvSpPr>
          <p:nvPr>
            <p:ph idx="1"/>
          </p:nvPr>
        </p:nvSpPr>
        <p:spPr>
          <a:xfrm>
            <a:off x="457200" y="1196752"/>
            <a:ext cx="8229600" cy="5472608"/>
          </a:xfrm>
        </p:spPr>
        <p:txBody>
          <a:bodyPr>
            <a:normAutofit fontScale="77500" lnSpcReduction="20000"/>
          </a:bodyPr>
          <a:lstStyle/>
          <a:p>
            <a:pPr marL="0" indent="0" algn="just">
              <a:buNone/>
            </a:pPr>
            <a:r>
              <a:rPr lang="es-CL" dirty="0"/>
              <a:t>Y es por eso que lo que hemos decidido es hacer una </a:t>
            </a:r>
            <a:r>
              <a:rPr lang="es-CL" b="1" u="sng" dirty="0"/>
              <a:t>reingeniería de las leyes de excepción</a:t>
            </a:r>
            <a:r>
              <a:rPr lang="es-CL" dirty="0"/>
              <a:t>, sabemos que no están cumpliendo con el propósito  de impulsar, por un lado, la economía, tampoco benefician como debieran a las personas, así que a partir de lo que se ha discutido, </a:t>
            </a:r>
            <a:r>
              <a:rPr lang="es-CL" b="1" u="sng" dirty="0"/>
              <a:t>lo que ha salido en los encuentros de ustedes</a:t>
            </a:r>
            <a:r>
              <a:rPr lang="es-CL" dirty="0"/>
              <a:t>, de sus organizaciones sociales y de sus organizaciones sindicales, la Subsecretaría de Desarrollo Regional, junto con </a:t>
            </a:r>
            <a:r>
              <a:rPr lang="es-CL" b="1" u="sng" dirty="0"/>
              <a:t>el gabinete regional</a:t>
            </a:r>
            <a:r>
              <a:rPr lang="es-CL" dirty="0"/>
              <a:t>, van a trabajar y </a:t>
            </a:r>
            <a:r>
              <a:rPr lang="es-CL" b="1" u="sng" dirty="0"/>
              <a:t>presentarán una propuesta para el reemplazo de los instrumentos de excepción</a:t>
            </a:r>
            <a:r>
              <a:rPr lang="es-CL" dirty="0"/>
              <a:t>, para mirar, además, cuáles son los instrumentos que permita hacerse cargo del alto costo de vida que existe aquí en Magallanes, porque de lo que efectivamente se trata es que los instrumentos que tengamos, por un lado, estimulen la economía regional, potencien las actividades productivas, </a:t>
            </a:r>
            <a:r>
              <a:rPr lang="es-CL" b="1" u="sng" dirty="0"/>
              <a:t>aportan así a empleo y riqueza, pero también se hagan cargo de esta realidad, de este altísimo costo de vida de esta </a:t>
            </a:r>
            <a:r>
              <a:rPr lang="es-CL" b="1" u="sng" dirty="0" smtClean="0"/>
              <a:t>región.</a:t>
            </a:r>
            <a:endParaRPr lang="es-CL"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03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6131024" cy="1143000"/>
          </a:xfrm>
        </p:spPr>
        <p:txBody>
          <a:bodyPr>
            <a:normAutofit/>
          </a:bodyPr>
          <a:lstStyle/>
          <a:p>
            <a:r>
              <a:rPr lang="es-CL" b="1" dirty="0" smtClean="0">
                <a:solidFill>
                  <a:srgbClr val="C00000"/>
                </a:solidFill>
              </a:rPr>
              <a:t>Trabajo con Estamentos</a:t>
            </a:r>
            <a:endParaRPr lang="es-CL" b="1" dirty="0">
              <a:solidFill>
                <a:srgbClr val="C00000"/>
              </a:solidFill>
            </a:endParaRPr>
          </a:p>
        </p:txBody>
      </p:sp>
      <p:sp>
        <p:nvSpPr>
          <p:cNvPr id="3" name="2 Marcador de contenido"/>
          <p:cNvSpPr>
            <a:spLocks noGrp="1"/>
          </p:cNvSpPr>
          <p:nvPr>
            <p:ph idx="1"/>
          </p:nvPr>
        </p:nvSpPr>
        <p:spPr>
          <a:xfrm>
            <a:off x="179512" y="980728"/>
            <a:ext cx="8784976" cy="5688632"/>
          </a:xfrm>
        </p:spPr>
        <p:txBody>
          <a:bodyPr>
            <a:normAutofit/>
          </a:bodyPr>
          <a:lstStyle/>
          <a:p>
            <a:pPr marL="571500" indent="-571500" algn="just">
              <a:buFont typeface="+mj-lt"/>
              <a:buAutoNum type="romanUcPeriod"/>
            </a:pPr>
            <a:endParaRPr lang="es-CL" sz="3000" dirty="0"/>
          </a:p>
          <a:p>
            <a:pPr marL="571500" indent="-571500" algn="just">
              <a:buFont typeface="+mj-lt"/>
              <a:buAutoNum type="romanUcPeriod"/>
            </a:pPr>
            <a:endParaRPr lang="es-CL" sz="2800" dirty="0"/>
          </a:p>
          <a:p>
            <a:pPr algn="just"/>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admision\Desktop\Seremi\Plan de Desarrollo Zonas Extremas\Leyes Excepción\CUT\dirigentes sociales proponen modificaciones a leyes de excepció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68760"/>
            <a:ext cx="3507422" cy="2630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sion\Desktop\Plan Desarrollo Zonas Extremas\Socialización\IMG_5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272" y="1268760"/>
            <a:ext cx="3510136" cy="2632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sion\Desktop\Plan Desarrollo Zonas Extremas\Socialización\Gira Tierra del Fuego\Fotos\DSC067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119989"/>
            <a:ext cx="3507422" cy="2630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sion\Desktop\Seremi\Plan de Desarrollo Zonas Extremas\Leyes Excepción\CUT\cut entrega propuestas de leyes de excepció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4272" y="4119989"/>
            <a:ext cx="3510136" cy="263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9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6131024" cy="1143000"/>
          </a:xfrm>
        </p:spPr>
        <p:txBody>
          <a:bodyPr>
            <a:normAutofit fontScale="90000"/>
          </a:bodyPr>
          <a:lstStyle/>
          <a:p>
            <a:r>
              <a:rPr lang="es-CL" b="1" dirty="0" smtClean="0">
                <a:solidFill>
                  <a:srgbClr val="C00000"/>
                </a:solidFill>
              </a:rPr>
              <a:t>Despliegue en el Territorio</a:t>
            </a:r>
            <a:endParaRPr lang="es-CL" b="1" dirty="0">
              <a:solidFill>
                <a:srgbClr val="C00000"/>
              </a:solidFill>
            </a:endParaRPr>
          </a:p>
        </p:txBody>
      </p:sp>
      <p:sp>
        <p:nvSpPr>
          <p:cNvPr id="3" name="2 Marcador de contenido"/>
          <p:cNvSpPr>
            <a:spLocks noGrp="1"/>
          </p:cNvSpPr>
          <p:nvPr>
            <p:ph idx="1"/>
          </p:nvPr>
        </p:nvSpPr>
        <p:spPr>
          <a:xfrm>
            <a:off x="179512" y="980728"/>
            <a:ext cx="8784976" cy="5688632"/>
          </a:xfrm>
        </p:spPr>
        <p:txBody>
          <a:bodyPr>
            <a:normAutofit/>
          </a:bodyPr>
          <a:lstStyle/>
          <a:p>
            <a:pPr marL="571500" indent="-571500" algn="just">
              <a:buFont typeface="+mj-lt"/>
              <a:buAutoNum type="romanUcPeriod"/>
            </a:pPr>
            <a:endParaRPr lang="es-CL" sz="3000" dirty="0"/>
          </a:p>
          <a:p>
            <a:pPr marL="571500" indent="-571500" algn="just">
              <a:buFont typeface="+mj-lt"/>
              <a:buAutoNum type="romanUcPeriod"/>
            </a:pPr>
            <a:endParaRPr lang="es-CL" sz="2800" dirty="0"/>
          </a:p>
          <a:p>
            <a:pPr algn="just"/>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admision\Desktop\Plan Desarrollo Zonas Extremas\Plenario\IMG_01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33253"/>
            <a:ext cx="360040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sion\Desktop\Plan Desarrollo Zonas Extremas\Plenario\Fotos Tierra del Fuego\IMG_01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14837"/>
            <a:ext cx="3624955" cy="27187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sion\Desktop\Plan Desarrollo Zonas Extremas\Plenario\Fotos Tierra del Fuego\15-09-201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58" y="4005063"/>
            <a:ext cx="3599510" cy="2699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3705" y="4005062"/>
            <a:ext cx="3603250" cy="269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3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6131024" cy="1143000"/>
          </a:xfrm>
        </p:spPr>
        <p:txBody>
          <a:bodyPr>
            <a:normAutofit/>
          </a:bodyPr>
          <a:lstStyle/>
          <a:p>
            <a:r>
              <a:rPr lang="es-CL" b="1" dirty="0" smtClean="0">
                <a:solidFill>
                  <a:srgbClr val="C00000"/>
                </a:solidFill>
              </a:rPr>
              <a:t>Propuestas Recibidas</a:t>
            </a:r>
            <a:endParaRPr lang="es-CL" b="1" dirty="0">
              <a:solidFill>
                <a:srgbClr val="C00000"/>
              </a:solidFill>
            </a:endParaRPr>
          </a:p>
        </p:txBody>
      </p:sp>
      <p:sp>
        <p:nvSpPr>
          <p:cNvPr id="3" name="2 Marcador de contenido"/>
          <p:cNvSpPr>
            <a:spLocks noGrp="1"/>
          </p:cNvSpPr>
          <p:nvPr>
            <p:ph idx="1"/>
          </p:nvPr>
        </p:nvSpPr>
        <p:spPr>
          <a:xfrm>
            <a:off x="457200" y="1196752"/>
            <a:ext cx="8229600" cy="5472608"/>
          </a:xfrm>
        </p:spPr>
        <p:txBody>
          <a:bodyPr>
            <a:normAutofit lnSpcReduction="10000"/>
          </a:bodyPr>
          <a:lstStyle/>
          <a:p>
            <a:pPr marL="0" indent="0" algn="just">
              <a:spcBef>
                <a:spcPts val="0"/>
              </a:spcBef>
              <a:buNone/>
            </a:pPr>
            <a:r>
              <a:rPr lang="es-CL" sz="4000" dirty="0" smtClean="0"/>
              <a:t>Datos:</a:t>
            </a:r>
          </a:p>
          <a:p>
            <a:pPr algn="just">
              <a:spcBef>
                <a:spcPts val="0"/>
              </a:spcBef>
            </a:pPr>
            <a:r>
              <a:rPr lang="es-CL" sz="3600" dirty="0" smtClean="0"/>
              <a:t>Se recibieron un total de 39 Documentos.</a:t>
            </a:r>
          </a:p>
          <a:p>
            <a:pPr algn="just">
              <a:spcBef>
                <a:spcPts val="0"/>
              </a:spcBef>
            </a:pPr>
            <a:r>
              <a:rPr lang="es-CL" sz="3600" dirty="0" smtClean="0"/>
              <a:t>Participaron 56 Entes.</a:t>
            </a:r>
          </a:p>
          <a:p>
            <a:pPr algn="just">
              <a:spcBef>
                <a:spcPts val="0"/>
              </a:spcBef>
            </a:pPr>
            <a:r>
              <a:rPr lang="es-CL" sz="3600" dirty="0" smtClean="0"/>
              <a:t>Los documentos contenían un total de 435 observaciones.</a:t>
            </a:r>
          </a:p>
          <a:p>
            <a:pPr algn="just">
              <a:spcBef>
                <a:spcPts val="0"/>
              </a:spcBef>
            </a:pPr>
            <a:r>
              <a:rPr lang="es-CL" sz="3600" dirty="0" smtClean="0"/>
              <a:t>Algunas observaciones eran repetitivas en el mismo documento, de forma que el número se redujo a 331.</a:t>
            </a:r>
          </a:p>
          <a:p>
            <a:pPr algn="just">
              <a:spcBef>
                <a:spcPts val="0"/>
              </a:spcBef>
            </a:pPr>
            <a:r>
              <a:rPr lang="es-CL" sz="3600" dirty="0" smtClean="0"/>
              <a:t>Las observaciones se clasifican en 50 indicaciones .</a:t>
            </a:r>
          </a:p>
          <a:p>
            <a:pPr algn="just">
              <a:spcBef>
                <a:spcPts val="0"/>
              </a:spcBef>
            </a:pPr>
            <a:endParaRPr lang="es-CL" sz="3600" dirty="0" smtClean="0"/>
          </a:p>
          <a:p>
            <a:pPr marL="1257300" lvl="3" indent="0" algn="just">
              <a:spcBef>
                <a:spcPts val="0"/>
              </a:spcBef>
              <a:buNone/>
            </a:pPr>
            <a:endParaRPr lang="es-CL" sz="2800" dirty="0" smtClean="0"/>
          </a:p>
          <a:p>
            <a:pPr marL="571500" indent="-571500" algn="just">
              <a:buFont typeface="+mj-lt"/>
              <a:buAutoNum type="arabicPeriod"/>
            </a:pPr>
            <a:endParaRPr lang="es-CL" sz="2800" dirty="0"/>
          </a:p>
          <a:p>
            <a:pPr marL="571500" indent="-571500" algn="just">
              <a:buFont typeface="+mj-lt"/>
              <a:buAutoNum type="arabicPeriod"/>
            </a:pPr>
            <a:endParaRPr lang="es-CL" sz="2800" dirty="0"/>
          </a:p>
          <a:p>
            <a:pPr algn="just"/>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309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Ejes del Estatuto</a:t>
            </a:r>
            <a:endParaRPr lang="es-CL" b="1" dirty="0">
              <a:solidFill>
                <a:srgbClr val="C00000"/>
              </a:solidFill>
            </a:endParaRPr>
          </a:p>
        </p:txBody>
      </p:sp>
      <p:sp>
        <p:nvSpPr>
          <p:cNvPr id="3" name="2 Marcador de contenido"/>
          <p:cNvSpPr>
            <a:spLocks noGrp="1"/>
          </p:cNvSpPr>
          <p:nvPr>
            <p:ph idx="1"/>
          </p:nvPr>
        </p:nvSpPr>
        <p:spPr>
          <a:xfrm>
            <a:off x="457200" y="1628800"/>
            <a:ext cx="8229600" cy="5112568"/>
          </a:xfrm>
        </p:spPr>
        <p:txBody>
          <a:bodyPr>
            <a:normAutofit fontScale="77500" lnSpcReduction="20000"/>
          </a:bodyPr>
          <a:lstStyle/>
          <a:p>
            <a:pPr marL="514350" indent="-514350" algn="just">
              <a:buFont typeface="+mj-lt"/>
              <a:buAutoNum type="arabicPeriod"/>
            </a:pPr>
            <a:r>
              <a:rPr lang="es-CL" sz="3800" dirty="0" smtClean="0"/>
              <a:t>Perfeccionar </a:t>
            </a:r>
            <a:r>
              <a:rPr lang="es-CL" sz="3800" dirty="0"/>
              <a:t>el régimen preferente para el territorio al sur del Estrecho de </a:t>
            </a:r>
            <a:r>
              <a:rPr lang="es-CL" sz="3800" dirty="0" smtClean="0"/>
              <a:t>Magallanes.</a:t>
            </a:r>
            <a:endParaRPr lang="es-CL" sz="3800" dirty="0"/>
          </a:p>
          <a:p>
            <a:pPr marL="514350" indent="-514350" algn="just">
              <a:buFont typeface="+mj-lt"/>
              <a:buAutoNum type="arabicPeriod"/>
            </a:pPr>
            <a:endParaRPr lang="es-CL" sz="3800" dirty="0"/>
          </a:p>
          <a:p>
            <a:pPr marL="514350" indent="-514350" algn="just">
              <a:buFont typeface="+mj-lt"/>
              <a:buAutoNum type="arabicPeriod"/>
            </a:pPr>
            <a:r>
              <a:rPr lang="es-CL" sz="3800" dirty="0" smtClean="0"/>
              <a:t>Dar </a:t>
            </a:r>
            <a:r>
              <a:rPr lang="es-CL" sz="3800" dirty="0"/>
              <a:t>un tratamiento especial al sector </a:t>
            </a:r>
            <a:r>
              <a:rPr lang="es-CL" sz="3800" dirty="0" smtClean="0"/>
              <a:t>turismo.</a:t>
            </a:r>
            <a:endParaRPr lang="es-CL" sz="3800" dirty="0"/>
          </a:p>
          <a:p>
            <a:pPr marL="514350" indent="-514350" algn="just">
              <a:buFont typeface="+mj-lt"/>
              <a:buAutoNum type="arabicPeriod"/>
            </a:pPr>
            <a:endParaRPr lang="es-CL" sz="3800" dirty="0"/>
          </a:p>
          <a:p>
            <a:pPr marL="514350" indent="-514350" algn="just">
              <a:buFont typeface="+mj-lt"/>
              <a:buAutoNum type="arabicPeriod"/>
            </a:pPr>
            <a:r>
              <a:rPr lang="es-CL" sz="3800" dirty="0" smtClean="0"/>
              <a:t>Reenfocar </a:t>
            </a:r>
            <a:r>
              <a:rPr lang="es-CL" sz="3800" dirty="0"/>
              <a:t>el apoyo fiscal a las </a:t>
            </a:r>
            <a:r>
              <a:rPr lang="es-CL" sz="3800" dirty="0" smtClean="0"/>
              <a:t>Empresas de menor tamaño emplazadas </a:t>
            </a:r>
            <a:r>
              <a:rPr lang="es-CL" sz="3800" dirty="0"/>
              <a:t>en la </a:t>
            </a:r>
            <a:r>
              <a:rPr lang="es-CL" sz="3800" dirty="0" smtClean="0"/>
              <a:t>Región.</a:t>
            </a:r>
            <a:endParaRPr lang="es-CL" sz="3800" dirty="0"/>
          </a:p>
          <a:p>
            <a:pPr marL="514350" indent="-514350" algn="just">
              <a:buFont typeface="+mj-lt"/>
              <a:buAutoNum type="arabicPeriod"/>
            </a:pPr>
            <a:endParaRPr lang="es-CL" sz="3800" dirty="0"/>
          </a:p>
          <a:p>
            <a:pPr marL="514350" indent="-514350" algn="just">
              <a:buFont typeface="+mj-lt"/>
              <a:buAutoNum type="arabicPeriod"/>
            </a:pPr>
            <a:r>
              <a:rPr lang="es-CL" sz="3800" dirty="0" smtClean="0"/>
              <a:t>Actualizar </a:t>
            </a:r>
            <a:r>
              <a:rPr lang="es-CL" sz="3800" dirty="0"/>
              <a:t>el sistema de </a:t>
            </a:r>
            <a:r>
              <a:rPr lang="es-CL" sz="3800" dirty="0" smtClean="0"/>
              <a:t>Zona Franca.</a:t>
            </a:r>
          </a:p>
          <a:p>
            <a:pPr marL="514350" indent="-514350" algn="just">
              <a:buFont typeface="+mj-lt"/>
              <a:buAutoNum type="arabicPeriod"/>
            </a:pPr>
            <a:endParaRPr lang="es-CL" sz="3800" dirty="0"/>
          </a:p>
          <a:p>
            <a:pPr marL="514350" indent="-514350" algn="just">
              <a:buFont typeface="+mj-lt"/>
              <a:buAutoNum type="arabicPeriod"/>
            </a:pPr>
            <a:r>
              <a:rPr lang="es-CL" sz="3800" dirty="0" smtClean="0"/>
              <a:t>Otorgar </a:t>
            </a:r>
            <a:r>
              <a:rPr lang="es-CL" sz="3800" dirty="0"/>
              <a:t>beneficios reales a </a:t>
            </a:r>
            <a:r>
              <a:rPr lang="es-CL" sz="3800" dirty="0" smtClean="0"/>
              <a:t>los habitantes.</a:t>
            </a: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44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Consideraciones Generales</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514350" indent="-514350" algn="just">
              <a:buFont typeface="+mj-lt"/>
              <a:buAutoNum type="arabicParenR"/>
            </a:pPr>
            <a:r>
              <a:rPr lang="es-CL" sz="2800" dirty="0" smtClean="0"/>
              <a:t>Se respetarán los Contratos-Leyes Vigentes.</a:t>
            </a:r>
          </a:p>
          <a:p>
            <a:pPr marL="514350" indent="-514350" algn="just">
              <a:buFont typeface="+mj-lt"/>
              <a:buAutoNum type="arabicParenR"/>
            </a:pPr>
            <a:r>
              <a:rPr lang="es-CL" sz="2800" dirty="0" smtClean="0"/>
              <a:t>Opción de elegir nuevas franquicias.</a:t>
            </a:r>
          </a:p>
          <a:p>
            <a:pPr marL="514350" indent="-514350" algn="just">
              <a:buFont typeface="+mj-lt"/>
              <a:buAutoNum type="arabicParenR"/>
            </a:pPr>
            <a:r>
              <a:rPr lang="es-CL" sz="2800" dirty="0" smtClean="0"/>
              <a:t>Gobierno Regional Manejará Sistema de Información.</a:t>
            </a:r>
          </a:p>
          <a:p>
            <a:pPr marL="514350" indent="-514350" algn="just">
              <a:buFont typeface="+mj-lt"/>
              <a:buAutoNum type="arabicParenR"/>
            </a:pPr>
            <a:r>
              <a:rPr lang="es-CL" sz="2800" dirty="0" smtClean="0"/>
              <a:t>Cláusula Medio Ambiental.</a:t>
            </a:r>
          </a:p>
          <a:p>
            <a:pPr marL="514350" indent="-514350" algn="just">
              <a:buFont typeface="+mj-lt"/>
              <a:buAutoNum type="arabicParenR"/>
            </a:pPr>
            <a:r>
              <a:rPr lang="es-CL" sz="2800" dirty="0" smtClean="0"/>
              <a:t>Cláusula Laboral.</a:t>
            </a:r>
          </a:p>
          <a:p>
            <a:pPr marL="514350" indent="-514350" algn="just">
              <a:buFont typeface="+mj-lt"/>
              <a:buAutoNum type="arabicParenR"/>
            </a:pPr>
            <a:r>
              <a:rPr lang="es-CL" sz="2800" dirty="0" smtClean="0"/>
              <a:t>El Estatuto es permanente (sin fecha de expiración).</a:t>
            </a:r>
          </a:p>
          <a:p>
            <a:pPr marL="514350" indent="-514350" algn="just">
              <a:buFont typeface="+mj-lt"/>
              <a:buAutoNum type="arabicParenR"/>
            </a:pPr>
            <a:endParaRPr lang="es-CL" sz="2600" dirty="0"/>
          </a:p>
          <a:p>
            <a:pPr marL="514350" indent="-514350" algn="just">
              <a:buFont typeface="+mj-lt"/>
              <a:buAutoNum type="arabicParenR"/>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3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Cláusula Laboral</a:t>
            </a:r>
            <a:endParaRPr lang="es-CL" b="1" dirty="0">
              <a:solidFill>
                <a:srgbClr val="C00000"/>
              </a:solidFill>
            </a:endParaRPr>
          </a:p>
        </p:txBody>
      </p:sp>
      <p:sp>
        <p:nvSpPr>
          <p:cNvPr id="3" name="2 Marcador de contenido"/>
          <p:cNvSpPr>
            <a:spLocks noGrp="1"/>
          </p:cNvSpPr>
          <p:nvPr>
            <p:ph idx="1"/>
          </p:nvPr>
        </p:nvSpPr>
        <p:spPr>
          <a:xfrm>
            <a:off x="323528" y="1052736"/>
            <a:ext cx="8568952" cy="5688632"/>
          </a:xfrm>
        </p:spPr>
        <p:txBody>
          <a:bodyPr>
            <a:normAutofit fontScale="85000" lnSpcReduction="20000"/>
          </a:bodyPr>
          <a:lstStyle/>
          <a:p>
            <a:pPr marL="0" indent="0" algn="just">
              <a:buNone/>
            </a:pPr>
            <a:r>
              <a:rPr lang="es-CL" sz="3800" dirty="0" smtClean="0"/>
              <a:t>Artículo </a:t>
            </a:r>
            <a:r>
              <a:rPr lang="es-CL" sz="3800" dirty="0"/>
              <a:t>3°.-  No podrán gozar de ninguno de los beneficios del presente Estatuto, aquellas personas naturales o jurídicas que no estén al día en el pago de las cotizaciones previsionales de sus trabajadores, hayan sido condenados judicialmente por sentencia firme por prácticas antisindicales o infracción a los derechos fundamentales del trabajador, o por accidentes laborales que les sean imputables.  </a:t>
            </a:r>
          </a:p>
          <a:p>
            <a:pPr marL="0" indent="0" algn="just">
              <a:buNone/>
            </a:pPr>
            <a:endParaRPr lang="es-CL" sz="3800" dirty="0"/>
          </a:p>
          <a:p>
            <a:pPr marL="0" indent="0" algn="just">
              <a:buNone/>
            </a:pPr>
            <a:r>
              <a:rPr lang="es-CL" sz="3800" dirty="0"/>
              <a:t>Las personas naturales o jurídicas, deberán poseer un programa de seguridad laboral y un plan de capacitación validado por SENCE</a:t>
            </a:r>
            <a:endParaRPr lang="es-CL" sz="3800" dirty="0" smtClean="0"/>
          </a:p>
          <a:p>
            <a:pPr marL="514350" indent="-514350" algn="just">
              <a:buFont typeface="+mj-lt"/>
              <a:buAutoNum type="arabicPeriod"/>
            </a:pPr>
            <a:endParaRPr lang="es-CL" sz="3800" dirty="0" smtClean="0"/>
          </a:p>
          <a:p>
            <a:pPr marL="514350" indent="-514350" algn="just">
              <a:buFont typeface="+mj-lt"/>
              <a:buAutoNum type="arabicPeriod"/>
            </a:pPr>
            <a:endParaRPr lang="es-CL" sz="3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192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6588224" cy="1143000"/>
          </a:xfrm>
        </p:spPr>
        <p:txBody>
          <a:bodyPr>
            <a:normAutofit/>
          </a:bodyPr>
          <a:lstStyle/>
          <a:p>
            <a:r>
              <a:rPr lang="es-CL" b="1" dirty="0" smtClean="0">
                <a:solidFill>
                  <a:srgbClr val="C00000"/>
                </a:solidFill>
              </a:rPr>
              <a:t>I.	Sur del Estrecho</a:t>
            </a:r>
            <a:endParaRPr lang="es-CL" b="1" dirty="0">
              <a:solidFill>
                <a:srgbClr val="C00000"/>
              </a:solidFill>
            </a:endParaRPr>
          </a:p>
        </p:txBody>
      </p:sp>
      <p:sp>
        <p:nvSpPr>
          <p:cNvPr id="3" name="2 Marcador de contenido"/>
          <p:cNvSpPr>
            <a:spLocks noGrp="1"/>
          </p:cNvSpPr>
          <p:nvPr>
            <p:ph idx="1"/>
          </p:nvPr>
        </p:nvSpPr>
        <p:spPr>
          <a:xfrm>
            <a:off x="323528" y="1268760"/>
            <a:ext cx="8363272" cy="5472608"/>
          </a:xfrm>
        </p:spPr>
        <p:txBody>
          <a:bodyPr>
            <a:normAutofit/>
          </a:bodyPr>
          <a:lstStyle/>
          <a:p>
            <a:pPr marL="514350" indent="-514350" algn="just">
              <a:buFont typeface="+mj-lt"/>
              <a:buAutoNum type="alphaLcParenR"/>
            </a:pPr>
            <a:r>
              <a:rPr lang="es-CL" sz="2800" dirty="0" smtClean="0"/>
              <a:t>Exención Arancel, IVA, Impto. Z.F. e Impto. Timbres y Estampillas para la importación de bienes y servicios.</a:t>
            </a:r>
          </a:p>
          <a:p>
            <a:pPr marL="514350" indent="-514350" algn="just">
              <a:buFont typeface="+mj-lt"/>
              <a:buAutoNum type="alphaLcParenR"/>
            </a:pPr>
            <a:r>
              <a:rPr lang="es-CL" sz="2800" dirty="0" smtClean="0"/>
              <a:t>Tratamiento de ventas de bienes y servicios como exportación (dentro y desde el territorio preferente).</a:t>
            </a:r>
          </a:p>
          <a:p>
            <a:pPr marL="514350" indent="-514350" algn="just">
              <a:buFont typeface="+mj-lt"/>
              <a:buAutoNum type="alphaLcParenR"/>
            </a:pPr>
            <a:r>
              <a:rPr lang="es-CL" sz="2800" dirty="0" smtClean="0"/>
              <a:t>Exención 1° Categoría por 10 años desde que se solicite.</a:t>
            </a:r>
          </a:p>
          <a:p>
            <a:pPr marL="514350" indent="-514350" algn="just">
              <a:buFont typeface="+mj-lt"/>
              <a:buAutoNum type="alphaLcParenR"/>
            </a:pPr>
            <a:r>
              <a:rPr lang="es-CL" sz="2800" dirty="0" smtClean="0"/>
              <a:t>Fin a distorsiones impuestas por el factor de integración del 25%, bonificación del 20% y restricciones a otras bonificaciones.</a:t>
            </a:r>
          </a:p>
          <a:p>
            <a:pPr marL="514350" indent="-514350" algn="just">
              <a:buFont typeface="+mj-lt"/>
              <a:buAutoNum type="alphaLcParenR"/>
            </a:pPr>
            <a:r>
              <a:rPr lang="es-CL" sz="2800" dirty="0" smtClean="0"/>
              <a:t>Acceso automático acreditando domicilio en SII para todas las actividades económicas.</a:t>
            </a:r>
          </a:p>
          <a:p>
            <a:pPr marL="514350" indent="-514350" algn="just">
              <a:buFont typeface="+mj-lt"/>
              <a:buAutoNum type="alphaLcParenR"/>
            </a:pPr>
            <a:endParaRPr lang="es-CL" sz="2600" dirty="0"/>
          </a:p>
          <a:p>
            <a:pPr marL="514350" indent="-514350" algn="just">
              <a:buFont typeface="+mj-lt"/>
              <a:buAutoNum type="alphaLcParenR"/>
            </a:pPr>
            <a:endParaRPr lang="es-CL" sz="31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05517"/>
            <a:ext cx="2555776" cy="6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57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795</Words>
  <Application>Microsoft Office PowerPoint</Application>
  <PresentationFormat>Presentación en pantalla (4:3)</PresentationFormat>
  <Paragraphs>100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Extracto del Discurso de S.E.</vt:lpstr>
      <vt:lpstr>Trabajo con Estamentos</vt:lpstr>
      <vt:lpstr>Despliegue en el Territorio</vt:lpstr>
      <vt:lpstr>Propuestas Recibidas</vt:lpstr>
      <vt:lpstr>Ejes del Estatuto</vt:lpstr>
      <vt:lpstr>Consideraciones Generales</vt:lpstr>
      <vt:lpstr>Cláusula Laboral</vt:lpstr>
      <vt:lpstr>I. Sur del Estrecho</vt:lpstr>
      <vt:lpstr>II. Turismo</vt:lpstr>
      <vt:lpstr>III. Apoyo Pyme</vt:lpstr>
      <vt:lpstr>IV. Actualizar Z.F.</vt:lpstr>
      <vt:lpstr>V. Beneficios a personas</vt:lpstr>
      <vt:lpstr>Carta Gantt 3° Etapa</vt:lpstr>
      <vt:lpstr>Trabajo 3° Etapa</vt:lpstr>
      <vt:lpstr>Borrador del Estatuto</vt:lpstr>
      <vt:lpstr>Servicios Públicos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PBC</dc:creator>
  <cp:lastModifiedBy>Usuario</cp:lastModifiedBy>
  <cp:revision>199</cp:revision>
  <dcterms:created xsi:type="dcterms:W3CDTF">2013-09-30T22:50:41Z</dcterms:created>
  <dcterms:modified xsi:type="dcterms:W3CDTF">2016-06-24T13:55:15Z</dcterms:modified>
</cp:coreProperties>
</file>